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5"/>
  </p:notesMasterIdLst>
  <p:sldIdLst>
    <p:sldId id="256" r:id="rId2"/>
    <p:sldId id="261" r:id="rId3"/>
    <p:sldId id="300" r:id="rId4"/>
    <p:sldId id="307" r:id="rId5"/>
    <p:sldId id="301" r:id="rId6"/>
    <p:sldId id="302" r:id="rId7"/>
    <p:sldId id="303" r:id="rId8"/>
    <p:sldId id="305" r:id="rId9"/>
    <p:sldId id="308" r:id="rId10"/>
    <p:sldId id="304" r:id="rId11"/>
    <p:sldId id="306" r:id="rId12"/>
    <p:sldId id="309" r:id="rId13"/>
    <p:sldId id="316" r:id="rId14"/>
    <p:sldId id="317" r:id="rId15"/>
    <p:sldId id="318" r:id="rId16"/>
    <p:sldId id="319" r:id="rId17"/>
    <p:sldId id="310" r:id="rId18"/>
    <p:sldId id="312" r:id="rId19"/>
    <p:sldId id="313" r:id="rId20"/>
    <p:sldId id="314" r:id="rId21"/>
    <p:sldId id="315" r:id="rId22"/>
    <p:sldId id="311" r:id="rId23"/>
    <p:sldId id="320" r:id="rId24"/>
  </p:sldIdLst>
  <p:sldSz cx="9144000" cy="5143500" type="screen16x9"/>
  <p:notesSz cx="6858000" cy="9144000"/>
  <p:embeddedFontLst>
    <p:embeddedFont>
      <p:font typeface="Palanquin Dark" panose="020B0604020202020204" charset="0"/>
      <p:regular r:id="rId26"/>
      <p:bold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oppins Black" panose="00000A00000000000000" pitchFamily="2" charset="0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BFB65F-11DD-47B5-B383-198260E36A1B}">
  <a:tblStyle styleId="{ABBFB65F-11DD-47B5-B383-198260E36A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Manel Puig i Vidal" userId="0d549d0e-cb25-4ad8-b3a5-db046c349dfe" providerId="ADAL" clId="{B5F8B5C6-88FF-4F92-ADAB-3C6FE17F564E}"/>
    <pc:docChg chg="custSel modMainMaster">
      <pc:chgData name="Dr. Manel Puig i Vidal" userId="0d549d0e-cb25-4ad8-b3a5-db046c349dfe" providerId="ADAL" clId="{B5F8B5C6-88FF-4F92-ADAB-3C6FE17F564E}" dt="2022-07-22T16:33:08.297" v="1" actId="478"/>
      <pc:docMkLst>
        <pc:docMk/>
      </pc:docMkLst>
      <pc:sldMasterChg chg="modSldLayout">
        <pc:chgData name="Dr. Manel Puig i Vidal" userId="0d549d0e-cb25-4ad8-b3a5-db046c349dfe" providerId="ADAL" clId="{B5F8B5C6-88FF-4F92-ADAB-3C6FE17F564E}" dt="2022-07-22T16:33:08.297" v="1" actId="478"/>
        <pc:sldMasterMkLst>
          <pc:docMk/>
          <pc:sldMasterMk cId="0" sldId="2147483671"/>
        </pc:sldMasterMkLst>
        <pc:sldLayoutChg chg="delSp mod">
          <pc:chgData name="Dr. Manel Puig i Vidal" userId="0d549d0e-cb25-4ad8-b3a5-db046c349dfe" providerId="ADAL" clId="{B5F8B5C6-88FF-4F92-ADAB-3C6FE17F564E}" dt="2022-07-22T16:33:08.297" v="1" actId="478"/>
          <pc:sldLayoutMkLst>
            <pc:docMk/>
            <pc:sldMasterMk cId="0" sldId="2147483671"/>
            <pc:sldLayoutMk cId="0" sldId="2147483648"/>
          </pc:sldLayoutMkLst>
          <pc:spChg chg="del">
            <ac:chgData name="Dr. Manel Puig i Vidal" userId="0d549d0e-cb25-4ad8-b3a5-db046c349dfe" providerId="ADAL" clId="{B5F8B5C6-88FF-4F92-ADAB-3C6FE17F564E}" dt="2022-07-22T16:33:08.297" v="1" actId="478"/>
            <ac:spMkLst>
              <pc:docMk/>
              <pc:sldMasterMk cId="0" sldId="2147483671"/>
              <pc:sldLayoutMk cId="0" sldId="2147483648"/>
              <ac:spMk id="11" creationId="{00000000-0000-0000-0000-000000000000}"/>
            </ac:spMkLst>
          </pc:spChg>
        </pc:sldLayoutChg>
        <pc:sldLayoutChg chg="delSp mod">
          <pc:chgData name="Dr. Manel Puig i Vidal" userId="0d549d0e-cb25-4ad8-b3a5-db046c349dfe" providerId="ADAL" clId="{B5F8B5C6-88FF-4F92-ADAB-3C6FE17F564E}" dt="2022-07-22T16:33:04.013" v="0" actId="478"/>
          <pc:sldLayoutMkLst>
            <pc:docMk/>
            <pc:sldMasterMk cId="0" sldId="2147483671"/>
            <pc:sldLayoutMk cId="0" sldId="2147483668"/>
          </pc:sldLayoutMkLst>
          <pc:spChg chg="del">
            <ac:chgData name="Dr. Manel Puig i Vidal" userId="0d549d0e-cb25-4ad8-b3a5-db046c349dfe" providerId="ADAL" clId="{B5F8B5C6-88FF-4F92-ADAB-3C6FE17F564E}" dt="2022-07-22T16:33:04.013" v="0" actId="478"/>
            <ac:spMkLst>
              <pc:docMk/>
              <pc:sldMasterMk cId="0" sldId="2147483671"/>
              <pc:sldLayoutMk cId="0" sldId="2147483668"/>
              <ac:spMk id="14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119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962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231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387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291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43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984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303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26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7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bisk/robot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4066056" y="-147943"/>
            <a:ext cx="5011568" cy="4809645"/>
            <a:chOff x="3512637" y="-432878"/>
            <a:chExt cx="5312241" cy="5098203"/>
          </a:xfrm>
        </p:grpSpPr>
        <p:sp>
          <p:nvSpPr>
            <p:cNvPr id="169" name="Google Shape;169;p26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26"/>
          <p:cNvSpPr/>
          <p:nvPr/>
        </p:nvSpPr>
        <p:spPr>
          <a:xfrm>
            <a:off x="720000" y="1897395"/>
            <a:ext cx="28311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712553" y="779228"/>
            <a:ext cx="3852000" cy="40953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oppins Black"/>
                <a:ea typeface="Poppins Black"/>
                <a:cs typeface="Poppins Black"/>
                <a:sym typeface="Poppins Black"/>
              </a:rPr>
              <a:t>Create 6-axis collaborative robot in RoboDK and FreeCAD</a:t>
            </a:r>
            <a:endParaRPr sz="4000" b="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RoboDK</a:t>
            </a:r>
            <a:endParaRPr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63174D-A913-43C0-8549-62A08E50D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180" y="1026820"/>
            <a:ext cx="8256360" cy="1931700"/>
          </a:xfrm>
        </p:spPr>
        <p:txBody>
          <a:bodyPr/>
          <a:lstStyle/>
          <a:p>
            <a:r>
              <a:rPr lang="en-US" dirty="0"/>
              <a:t>Once the links have been created in </a:t>
            </a:r>
            <a:r>
              <a:rPr lang="en-US" dirty="0" err="1"/>
              <a:t>FreeCAD</a:t>
            </a:r>
            <a:r>
              <a:rPr lang="en-US" dirty="0"/>
              <a:t>, we go to </a:t>
            </a:r>
            <a:r>
              <a:rPr lang="en-US" dirty="0" err="1"/>
              <a:t>RoboDK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Utilities  Model Mechanism or Robot. </a:t>
            </a:r>
          </a:p>
          <a:p>
            <a:r>
              <a:rPr lang="en-US" dirty="0">
                <a:sym typeface="Wingdings" panose="05000000000000000000" pitchFamily="2" charset="2"/>
              </a:rPr>
              <a:t>And the type of Robot is: </a:t>
            </a:r>
            <a:r>
              <a:rPr lang="en" sz="1400" b="0" dirty="0">
                <a:latin typeface="Poppins Black"/>
                <a:ea typeface="Poppins Black"/>
                <a:cs typeface="Poppins Black"/>
                <a:sym typeface="Poppins Black"/>
              </a:rPr>
              <a:t>6-axis collaborative robot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We need to combine the link 2 with the link 3. </a:t>
            </a:r>
          </a:p>
          <a:p>
            <a:r>
              <a:rPr lang="en-US" dirty="0"/>
              <a:t>Then, place it as shown on the picture. 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1C071D3-1B74-4DF0-9D6A-4B383AC51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0"/>
            <a:ext cx="5273040" cy="2857500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6FDE5F22-9F90-4D1E-866C-C5500FACD912}"/>
              </a:ext>
            </a:extLst>
          </p:cNvPr>
          <p:cNvSpPr txBox="1">
            <a:spLocks/>
          </p:cNvSpPr>
          <p:nvPr/>
        </p:nvSpPr>
        <p:spPr>
          <a:xfrm>
            <a:off x="5852160" y="1783050"/>
            <a:ext cx="336804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just"/>
            <a:r>
              <a:rPr lang="en-US" dirty="0"/>
              <a:t>TIP: If you want to change the color of the surface you can click on ‘Tools’ and then ‘Change color’, as shown in the image. 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391FADE-41B8-44BA-B095-9EB04F3FE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760" y="3001942"/>
            <a:ext cx="3034674" cy="214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58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RoboDK</a:t>
            </a:r>
            <a:endParaRPr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63174D-A913-43C0-8549-62A08E50D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180" y="1026820"/>
            <a:ext cx="8256360" cy="1931700"/>
          </a:xfrm>
        </p:spPr>
        <p:txBody>
          <a:bodyPr/>
          <a:lstStyle/>
          <a:p>
            <a:r>
              <a:rPr lang="es-ES" dirty="0" err="1"/>
              <a:t>Now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move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robot.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5F70DF-6B7F-4D74-9872-0227C662A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493134"/>
            <a:ext cx="7376160" cy="333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40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B7857D2-82D0-214C-B82E-727B41301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UR5e </a:t>
            </a:r>
            <a:r>
              <a:rPr lang="es-ES" dirty="0" err="1"/>
              <a:t>FreeCAD</a:t>
            </a:r>
            <a:endParaRPr lang="es-ES" dirty="0"/>
          </a:p>
        </p:txBody>
      </p:sp>
      <p:pic>
        <p:nvPicPr>
          <p:cNvPr id="7" name="Imagen 6" descr="Imagen que contiene estructuras metálicas, computadora, teclado, monitor&#10;&#10;Descripción generada automáticamente">
            <a:extLst>
              <a:ext uri="{FF2B5EF4-FFF2-40B4-BE49-F238E27FC236}">
                <a16:creationId xmlns:a16="http://schemas.microsoft.com/office/drawing/2014/main" id="{79B6181A-BA9B-2946-ADD0-3C50394C9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34" y="1000200"/>
            <a:ext cx="1646609" cy="4001719"/>
          </a:xfrm>
          <a:prstGeom prst="rect">
            <a:avLst/>
          </a:prstGeom>
        </p:spPr>
      </p:pic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7F7BA09F-C8AB-4649-A782-C9A4833BD3FB}"/>
              </a:ext>
            </a:extLst>
          </p:cNvPr>
          <p:cNvSpPr txBox="1">
            <a:spLocks/>
          </p:cNvSpPr>
          <p:nvPr/>
        </p:nvSpPr>
        <p:spPr>
          <a:xfrm>
            <a:off x="2345299" y="1420913"/>
            <a:ext cx="525090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just"/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general </a:t>
            </a:r>
            <a:r>
              <a:rPr lang="es-ES" dirty="0" err="1"/>
              <a:t>structure</a:t>
            </a:r>
            <a:r>
              <a:rPr lang="es-ES" dirty="0"/>
              <a:t> of UR5e </a:t>
            </a:r>
            <a:r>
              <a:rPr lang="es-ES" dirty="0" err="1"/>
              <a:t>build</a:t>
            </a:r>
            <a:r>
              <a:rPr lang="es-ES" dirty="0"/>
              <a:t> in </a:t>
            </a:r>
            <a:r>
              <a:rPr lang="es-ES" dirty="0" err="1"/>
              <a:t>FreeCAD</a:t>
            </a:r>
            <a:r>
              <a:rPr lang="es-ES" dirty="0"/>
              <a:t>. </a:t>
            </a:r>
          </a:p>
          <a:p>
            <a:pPr algn="just"/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</a:t>
            </a:r>
            <a:r>
              <a:rPr lang="es-ES" dirty="0" err="1"/>
              <a:t>slides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going</a:t>
            </a:r>
            <a:r>
              <a:rPr lang="es-ES" dirty="0"/>
              <a:t> to observe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measure</a:t>
            </a:r>
            <a:r>
              <a:rPr lang="es-ES" dirty="0"/>
              <a:t> and position of </a:t>
            </a:r>
            <a:r>
              <a:rPr lang="es-ES" dirty="0" err="1"/>
              <a:t>each</a:t>
            </a:r>
            <a:r>
              <a:rPr lang="es-ES" dirty="0"/>
              <a:t> link </a:t>
            </a:r>
            <a:r>
              <a:rPr lang="es-ES" dirty="0" err="1"/>
              <a:t>taking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account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DH </a:t>
            </a:r>
            <a:r>
              <a:rPr lang="es-ES" dirty="0" err="1"/>
              <a:t>parameters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98653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2EDB65E-DC39-D843-B2D8-221CBBDA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UR5e </a:t>
            </a:r>
            <a:r>
              <a:rPr lang="es-ES" dirty="0" err="1"/>
              <a:t>FreeCAD</a:t>
            </a:r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87FB2D69-801E-4D4B-9679-C83101FEA0AC}"/>
              </a:ext>
            </a:extLst>
          </p:cNvPr>
          <p:cNvSpPr txBox="1">
            <a:spLocks/>
          </p:cNvSpPr>
          <p:nvPr/>
        </p:nvSpPr>
        <p:spPr>
          <a:xfrm>
            <a:off x="0" y="1260513"/>
            <a:ext cx="304428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Base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AFB5AFF-ACF3-B44A-9D7E-E2BA410B96CC}"/>
              </a:ext>
            </a:extLst>
          </p:cNvPr>
          <p:cNvSpPr txBox="1">
            <a:spLocks/>
          </p:cNvSpPr>
          <p:nvPr/>
        </p:nvSpPr>
        <p:spPr>
          <a:xfrm>
            <a:off x="1736640" y="1260513"/>
            <a:ext cx="304428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Link 1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EE07A7AD-26FF-3E49-8228-E76ED49ACE59}"/>
              </a:ext>
            </a:extLst>
          </p:cNvPr>
          <p:cNvSpPr txBox="1">
            <a:spLocks/>
          </p:cNvSpPr>
          <p:nvPr/>
        </p:nvSpPr>
        <p:spPr>
          <a:xfrm>
            <a:off x="5379720" y="1260513"/>
            <a:ext cx="304428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Link 2</a:t>
            </a:r>
          </a:p>
        </p:txBody>
      </p:sp>
      <p:pic>
        <p:nvPicPr>
          <p:cNvPr id="4" name="Imagen 3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2AD3BF6C-95B6-9C46-9EC0-AB60AC176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62" y="3882987"/>
            <a:ext cx="1033676" cy="1238258"/>
          </a:xfrm>
          <a:prstGeom prst="rect">
            <a:avLst/>
          </a:prstGeom>
        </p:spPr>
      </p:pic>
      <p:pic>
        <p:nvPicPr>
          <p:cNvPr id="11" name="Imagen 10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9D22AFF7-CC2A-2743-9270-860336C6B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0" y="1667174"/>
            <a:ext cx="1289272" cy="2215813"/>
          </a:xfrm>
          <a:prstGeom prst="rect">
            <a:avLst/>
          </a:prstGeom>
        </p:spPr>
      </p:pic>
      <p:pic>
        <p:nvPicPr>
          <p:cNvPr id="16" name="Imagen 15" descr="Imagen que contiene interior, viendo, verde, tabla&#10;&#10;Descripción generada automáticamente">
            <a:extLst>
              <a:ext uri="{FF2B5EF4-FFF2-40B4-BE49-F238E27FC236}">
                <a16:creationId xmlns:a16="http://schemas.microsoft.com/office/drawing/2014/main" id="{299661C8-FFE8-FD4F-AAD1-DF21FE6C6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730" y="3882987"/>
            <a:ext cx="1435100" cy="1231900"/>
          </a:xfrm>
          <a:prstGeom prst="rect">
            <a:avLst/>
          </a:prstGeom>
        </p:spPr>
      </p:pic>
      <p:pic>
        <p:nvPicPr>
          <p:cNvPr id="19" name="Imagen 1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22D2CB5-69E7-614F-8E06-730DB6378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730" y="1576300"/>
            <a:ext cx="1435100" cy="2306687"/>
          </a:xfrm>
          <a:prstGeom prst="rect">
            <a:avLst/>
          </a:prstGeom>
        </p:spPr>
      </p:pic>
      <p:pic>
        <p:nvPicPr>
          <p:cNvPr id="21" name="Imagen 20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7174EE88-6644-CF41-A772-7F872838A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2228" y="1745294"/>
            <a:ext cx="1435099" cy="2620043"/>
          </a:xfrm>
          <a:prstGeom prst="rect">
            <a:avLst/>
          </a:prstGeom>
        </p:spPr>
      </p:pic>
      <p:pic>
        <p:nvPicPr>
          <p:cNvPr id="23" name="Imagen 2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0B1B6B0-1584-734F-902C-4B1EAAC2C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7327" y="1490805"/>
            <a:ext cx="2001656" cy="340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7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2EDB65E-DC39-D843-B2D8-221CBBDA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UR5e </a:t>
            </a:r>
            <a:r>
              <a:rPr lang="es-ES" dirty="0" err="1"/>
              <a:t>FreeCAD</a:t>
            </a:r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87FB2D69-801E-4D4B-9679-C83101FEA0AC}"/>
              </a:ext>
            </a:extLst>
          </p:cNvPr>
          <p:cNvSpPr txBox="1">
            <a:spLocks/>
          </p:cNvSpPr>
          <p:nvPr/>
        </p:nvSpPr>
        <p:spPr>
          <a:xfrm>
            <a:off x="0" y="1260513"/>
            <a:ext cx="304428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Link 3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AFB5AFF-ACF3-B44A-9D7E-E2BA410B96CC}"/>
              </a:ext>
            </a:extLst>
          </p:cNvPr>
          <p:cNvSpPr txBox="1">
            <a:spLocks/>
          </p:cNvSpPr>
          <p:nvPr/>
        </p:nvSpPr>
        <p:spPr>
          <a:xfrm>
            <a:off x="2242141" y="1260513"/>
            <a:ext cx="304428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Link 4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EE07A7AD-26FF-3E49-8228-E76ED49ACE59}"/>
              </a:ext>
            </a:extLst>
          </p:cNvPr>
          <p:cNvSpPr txBox="1">
            <a:spLocks/>
          </p:cNvSpPr>
          <p:nvPr/>
        </p:nvSpPr>
        <p:spPr>
          <a:xfrm>
            <a:off x="5379720" y="1260513"/>
            <a:ext cx="304428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Link 5</a:t>
            </a:r>
          </a:p>
        </p:txBody>
      </p:sp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8D13DA2E-5924-1D40-927C-230A6591B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830"/>
            <a:ext cx="2260600" cy="965200"/>
          </a:xfrm>
          <a:prstGeom prst="rect">
            <a:avLst/>
          </a:prstGeom>
        </p:spPr>
      </p:pic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5C15D66-4731-3840-9FA8-E80D22D3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" y="1636184"/>
            <a:ext cx="1734141" cy="2464646"/>
          </a:xfrm>
          <a:prstGeom prst="rect">
            <a:avLst/>
          </a:prstGeom>
        </p:spPr>
      </p:pic>
      <p:pic>
        <p:nvPicPr>
          <p:cNvPr id="12" name="Imagen 11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E27580CE-4783-DD4F-B6AF-A81B58040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219" y="1761324"/>
            <a:ext cx="1219200" cy="2527300"/>
          </a:xfrm>
          <a:prstGeom prst="rect">
            <a:avLst/>
          </a:prstGeom>
        </p:spPr>
      </p:pic>
      <p:pic>
        <p:nvPicPr>
          <p:cNvPr id="15" name="Imagen 1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1406BBC-E64A-9544-B75A-A05D3D1E2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419" y="1636184"/>
            <a:ext cx="1660329" cy="2911962"/>
          </a:xfrm>
          <a:prstGeom prst="rect">
            <a:avLst/>
          </a:prstGeom>
        </p:spPr>
      </p:pic>
      <p:pic>
        <p:nvPicPr>
          <p:cNvPr id="18" name="Imagen 17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B859B92-F2AC-0240-A67C-1E49ED22D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5499" y="2012950"/>
            <a:ext cx="1521370" cy="1439576"/>
          </a:xfrm>
          <a:prstGeom prst="rect">
            <a:avLst/>
          </a:prstGeom>
        </p:spPr>
      </p:pic>
      <p:pic>
        <p:nvPicPr>
          <p:cNvPr id="22" name="Imagen 2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55451E9-7343-AE43-AED2-3C9E4DC3F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211" y="1558717"/>
            <a:ext cx="1924154" cy="326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13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2EDB65E-DC39-D843-B2D8-221CBBDA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UR5e </a:t>
            </a:r>
            <a:r>
              <a:rPr lang="es-ES" dirty="0" err="1"/>
              <a:t>FreeCAD</a:t>
            </a:r>
            <a:endParaRPr lang="es-ES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AFB5AFF-ACF3-B44A-9D7E-E2BA410B96CC}"/>
              </a:ext>
            </a:extLst>
          </p:cNvPr>
          <p:cNvSpPr txBox="1">
            <a:spLocks/>
          </p:cNvSpPr>
          <p:nvPr/>
        </p:nvSpPr>
        <p:spPr>
          <a:xfrm>
            <a:off x="1057397" y="1260513"/>
            <a:ext cx="304428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Link 6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EE07A7AD-26FF-3E49-8228-E76ED49ACE59}"/>
              </a:ext>
            </a:extLst>
          </p:cNvPr>
          <p:cNvSpPr txBox="1">
            <a:spLocks/>
          </p:cNvSpPr>
          <p:nvPr/>
        </p:nvSpPr>
        <p:spPr>
          <a:xfrm>
            <a:off x="5379720" y="1260513"/>
            <a:ext cx="304428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Link 7</a:t>
            </a:r>
          </a:p>
        </p:txBody>
      </p:sp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C3E3C7-AA6F-784D-A60A-1538B50F6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23" y="2036748"/>
            <a:ext cx="1317256" cy="1708316"/>
          </a:xfrm>
          <a:prstGeom prst="rect">
            <a:avLst/>
          </a:prstGeom>
        </p:spPr>
      </p:pic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B62776C-7CCA-8E45-9DB8-B41DA8AE3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77" y="1733383"/>
            <a:ext cx="1839422" cy="3160463"/>
          </a:xfrm>
          <a:prstGeom prst="rect">
            <a:avLst/>
          </a:prstGeom>
        </p:spPr>
      </p:pic>
      <p:pic>
        <p:nvPicPr>
          <p:cNvPr id="14" name="Imagen 13" descr="Imagen que contiene Rectángulo&#10;&#10;Descripción generada automáticamente">
            <a:extLst>
              <a:ext uri="{FF2B5EF4-FFF2-40B4-BE49-F238E27FC236}">
                <a16:creationId xmlns:a16="http://schemas.microsoft.com/office/drawing/2014/main" id="{A9455CC9-7B3A-C547-893B-CCD96E523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051" y="2135201"/>
            <a:ext cx="1242771" cy="1403129"/>
          </a:xfrm>
          <a:prstGeom prst="rect">
            <a:avLst/>
          </a:prstGeom>
        </p:spPr>
      </p:pic>
      <p:pic>
        <p:nvPicPr>
          <p:cNvPr id="17" name="Imagen 1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DC93E42-9D6A-6849-BA16-5E0B6BD00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822" y="1606163"/>
            <a:ext cx="2025602" cy="344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12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2963EAB-8391-5E4B-AF33-13080D7C9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000200"/>
            <a:ext cx="8105949" cy="1931700"/>
          </a:xfrm>
        </p:spPr>
        <p:txBody>
          <a:bodyPr/>
          <a:lstStyle/>
          <a:p>
            <a:r>
              <a:rPr lang="es-ES" dirty="0" err="1"/>
              <a:t>First</a:t>
            </a:r>
            <a:r>
              <a:rPr lang="es-ES" dirty="0"/>
              <a:t> of </a:t>
            </a:r>
            <a:r>
              <a:rPr lang="es-ES" dirty="0" err="1"/>
              <a:t>all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to combine Link2 and Link3,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s-ES" dirty="0" err="1"/>
              <a:t>they</a:t>
            </a:r>
            <a:r>
              <a:rPr lang="es-ES" dirty="0"/>
              <a:t> are </a:t>
            </a:r>
            <a:r>
              <a:rPr lang="es-ES" dirty="0" err="1"/>
              <a:t>going</a:t>
            </a:r>
            <a:r>
              <a:rPr lang="es-ES" dirty="0"/>
              <a:t> to be responsable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joint</a:t>
            </a:r>
            <a:r>
              <a:rPr lang="es-ES" dirty="0"/>
              <a:t>. In </a:t>
            </a:r>
            <a:r>
              <a:rPr lang="es-ES" dirty="0" err="1"/>
              <a:t>this</a:t>
            </a:r>
            <a:r>
              <a:rPr lang="es-ES" dirty="0"/>
              <a:t> case,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use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type</a:t>
            </a:r>
            <a:r>
              <a:rPr lang="es-ES" dirty="0"/>
              <a:t> robot: 6-axis </a:t>
            </a:r>
            <a:r>
              <a:rPr lang="es-ES" dirty="0" err="1"/>
              <a:t>collaborative</a:t>
            </a:r>
            <a:r>
              <a:rPr lang="es-ES" dirty="0"/>
              <a:t> robot. </a:t>
            </a:r>
          </a:p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to define </a:t>
            </a:r>
            <a:r>
              <a:rPr lang="es-ES" dirty="0" err="1"/>
              <a:t>the</a:t>
            </a:r>
            <a:r>
              <a:rPr lang="es-ES" dirty="0"/>
              <a:t> DH </a:t>
            </a:r>
            <a:r>
              <a:rPr lang="es-ES" dirty="0" err="1"/>
              <a:t>parameters</a:t>
            </a:r>
            <a:r>
              <a:rPr lang="es-ES" dirty="0"/>
              <a:t> </a:t>
            </a:r>
            <a:r>
              <a:rPr lang="es-ES" dirty="0" err="1"/>
              <a:t>according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dimensions</a:t>
            </a:r>
            <a:r>
              <a:rPr lang="es-ES" dirty="0"/>
              <a:t> of </a:t>
            </a:r>
            <a:r>
              <a:rPr lang="es-ES" dirty="0" err="1"/>
              <a:t>each</a:t>
            </a:r>
            <a:r>
              <a:rPr lang="es-ES" dirty="0"/>
              <a:t> link. </a:t>
            </a:r>
            <a:r>
              <a:rPr lang="es-ES" dirty="0" err="1"/>
              <a:t>Finally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obtain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representation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RoboDK</a:t>
            </a:r>
            <a:r>
              <a:rPr lang="es-ES" dirty="0"/>
              <a:t>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1470C92-646D-1A4A-B03C-A4D43497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UR5e </a:t>
            </a:r>
            <a:r>
              <a:rPr lang="es-ES" dirty="0" err="1"/>
              <a:t>RoboDK</a:t>
            </a:r>
            <a:endParaRPr lang="es-ES" dirty="0"/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8B3D4B18-04F3-5B4A-8237-6F1E7B783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76" y="2202511"/>
            <a:ext cx="2467736" cy="2861475"/>
          </a:xfrm>
          <a:prstGeom prst="rect">
            <a:avLst/>
          </a:prstGeom>
        </p:spPr>
      </p:pic>
      <p:pic>
        <p:nvPicPr>
          <p:cNvPr id="9" name="Imagen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66B02BC-565D-8743-B9EE-E3D861311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319" y="2127129"/>
            <a:ext cx="2814187" cy="293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43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4844B30-DA6A-5D49-BCA2-659AE4D72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5299" y="1420913"/>
            <a:ext cx="5250900" cy="1931700"/>
          </a:xfrm>
        </p:spPr>
        <p:txBody>
          <a:bodyPr/>
          <a:lstStyle/>
          <a:p>
            <a:pPr algn="just"/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general </a:t>
            </a:r>
            <a:r>
              <a:rPr lang="es-ES" dirty="0" err="1"/>
              <a:t>structure</a:t>
            </a:r>
            <a:r>
              <a:rPr lang="es-ES" dirty="0"/>
              <a:t> of PUMA </a:t>
            </a:r>
            <a:r>
              <a:rPr lang="es-ES" dirty="0" err="1"/>
              <a:t>build</a:t>
            </a:r>
            <a:r>
              <a:rPr lang="es-ES" dirty="0"/>
              <a:t> in </a:t>
            </a:r>
            <a:r>
              <a:rPr lang="es-ES" dirty="0" err="1"/>
              <a:t>FreeCAD</a:t>
            </a:r>
            <a:r>
              <a:rPr lang="es-ES" dirty="0"/>
              <a:t>. </a:t>
            </a:r>
          </a:p>
          <a:p>
            <a:pPr algn="just"/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</a:t>
            </a:r>
            <a:r>
              <a:rPr lang="es-ES" dirty="0" err="1"/>
              <a:t>slides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going</a:t>
            </a:r>
            <a:r>
              <a:rPr lang="es-ES" dirty="0"/>
              <a:t> to observe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measure</a:t>
            </a:r>
            <a:r>
              <a:rPr lang="es-ES" dirty="0"/>
              <a:t> and position of </a:t>
            </a:r>
            <a:r>
              <a:rPr lang="es-ES" dirty="0" err="1"/>
              <a:t>each</a:t>
            </a:r>
            <a:r>
              <a:rPr lang="es-ES" dirty="0"/>
              <a:t> link </a:t>
            </a:r>
            <a:r>
              <a:rPr lang="es-ES" dirty="0" err="1"/>
              <a:t>taking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account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DH </a:t>
            </a:r>
            <a:r>
              <a:rPr lang="es-ES" dirty="0" err="1"/>
              <a:t>parameters</a:t>
            </a:r>
            <a:r>
              <a:rPr lang="es-ES" dirty="0"/>
              <a:t>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8CAE550-E0B5-E44A-B56A-C591964A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PUMA </a:t>
            </a:r>
            <a:r>
              <a:rPr lang="es-ES" dirty="0" err="1"/>
              <a:t>FreeCAD</a:t>
            </a:r>
            <a:endParaRPr lang="es-ES" dirty="0"/>
          </a:p>
        </p:txBody>
      </p:sp>
      <p:pic>
        <p:nvPicPr>
          <p:cNvPr id="4" name="Imagen 3" descr="Imagen que contiene objeto, alto, azul, luz&#10;&#10;Descripción generada automáticamente">
            <a:extLst>
              <a:ext uri="{FF2B5EF4-FFF2-40B4-BE49-F238E27FC236}">
                <a16:creationId xmlns:a16="http://schemas.microsoft.com/office/drawing/2014/main" id="{74CC62DE-7C59-314A-9CDF-30A858DC7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" y="1136300"/>
            <a:ext cx="2233981" cy="384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82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2EDB65E-DC39-D843-B2D8-221CBBDA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PUMA </a:t>
            </a:r>
            <a:r>
              <a:rPr lang="es-ES" dirty="0" err="1"/>
              <a:t>FreeCAD</a:t>
            </a:r>
            <a:endParaRPr lang="es-ES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76E05A7-1066-B945-B615-C919F77DA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749"/>
            <a:ext cx="1736640" cy="2917135"/>
          </a:xfrm>
          <a:prstGeom prst="rect">
            <a:avLst/>
          </a:prstGeom>
        </p:spPr>
      </p:pic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87FB2D69-801E-4D4B-9679-C83101FEA0AC}"/>
              </a:ext>
            </a:extLst>
          </p:cNvPr>
          <p:cNvSpPr txBox="1">
            <a:spLocks/>
          </p:cNvSpPr>
          <p:nvPr/>
        </p:nvSpPr>
        <p:spPr>
          <a:xfrm>
            <a:off x="0" y="1260513"/>
            <a:ext cx="304428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Base</a:t>
            </a:r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029CBF08-BEA1-2341-9116-3BE78F77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63884"/>
            <a:ext cx="1736640" cy="691649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AFB5AFF-ACF3-B44A-9D7E-E2BA410B96CC}"/>
              </a:ext>
            </a:extLst>
          </p:cNvPr>
          <p:cNvSpPr txBox="1">
            <a:spLocks/>
          </p:cNvSpPr>
          <p:nvPr/>
        </p:nvSpPr>
        <p:spPr>
          <a:xfrm>
            <a:off x="1736640" y="1260513"/>
            <a:ext cx="304428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Link 1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07A6A3A-6DC9-7649-958D-580EAABD9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117" y="1713107"/>
            <a:ext cx="1632723" cy="2584417"/>
          </a:xfrm>
          <a:prstGeom prst="rect">
            <a:avLst/>
          </a:prstGeom>
        </p:spPr>
      </p:pic>
      <p:pic>
        <p:nvPicPr>
          <p:cNvPr id="12" name="Imagen 11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E9213B8F-387C-434A-96CE-995A00699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840" y="1546749"/>
            <a:ext cx="1729629" cy="2917136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EE07A7AD-26FF-3E49-8228-E76ED49ACE59}"/>
              </a:ext>
            </a:extLst>
          </p:cNvPr>
          <p:cNvSpPr txBox="1">
            <a:spLocks/>
          </p:cNvSpPr>
          <p:nvPr/>
        </p:nvSpPr>
        <p:spPr>
          <a:xfrm>
            <a:off x="5379720" y="1260513"/>
            <a:ext cx="304428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Link 2</a:t>
            </a:r>
          </a:p>
        </p:txBody>
      </p:sp>
      <p:pic>
        <p:nvPicPr>
          <p:cNvPr id="15" name="Imagen 1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66E27C3D-59B3-B34A-BC3F-537B6C8CE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672" y="1546749"/>
            <a:ext cx="1296520" cy="3069701"/>
          </a:xfrm>
          <a:prstGeom prst="rect">
            <a:avLst/>
          </a:prstGeom>
        </p:spPr>
      </p:pic>
      <p:pic>
        <p:nvPicPr>
          <p:cNvPr id="17" name="Imagen 1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38CA2D2-DE85-F24D-ABB0-7E702C3C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1860" y="1546749"/>
            <a:ext cx="1788857" cy="306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84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2EDB65E-DC39-D843-B2D8-221CBBDA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PUMA </a:t>
            </a:r>
            <a:r>
              <a:rPr lang="es-ES" dirty="0" err="1"/>
              <a:t>FreeCAD</a:t>
            </a:r>
            <a:endParaRPr lang="es-ES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AFB5AFF-ACF3-B44A-9D7E-E2BA410B96CC}"/>
              </a:ext>
            </a:extLst>
          </p:cNvPr>
          <p:cNvSpPr txBox="1">
            <a:spLocks/>
          </p:cNvSpPr>
          <p:nvPr/>
        </p:nvSpPr>
        <p:spPr>
          <a:xfrm>
            <a:off x="535993" y="1248817"/>
            <a:ext cx="304428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Link 3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EE07A7AD-26FF-3E49-8228-E76ED49ACE59}"/>
              </a:ext>
            </a:extLst>
          </p:cNvPr>
          <p:cNvSpPr txBox="1">
            <a:spLocks/>
          </p:cNvSpPr>
          <p:nvPr/>
        </p:nvSpPr>
        <p:spPr>
          <a:xfrm>
            <a:off x="5379720" y="1260513"/>
            <a:ext cx="304428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Link 4</a:t>
            </a:r>
          </a:p>
        </p:txBody>
      </p:sp>
      <p:pic>
        <p:nvPicPr>
          <p:cNvPr id="4" name="Imagen 3" descr="Rectángulo&#10;&#10;Descripción generada automáticamente con confianza media">
            <a:extLst>
              <a:ext uri="{FF2B5EF4-FFF2-40B4-BE49-F238E27FC236}">
                <a16:creationId xmlns:a16="http://schemas.microsoft.com/office/drawing/2014/main" id="{CB487125-9C0F-1245-B2A9-FDD513032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542" y="2957906"/>
            <a:ext cx="2705100" cy="1244600"/>
          </a:xfrm>
          <a:prstGeom prst="rect">
            <a:avLst/>
          </a:prstGeom>
        </p:spPr>
      </p:pic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CAEB052-23DC-104D-996D-701DDBF44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" y="1795391"/>
            <a:ext cx="1718738" cy="2432105"/>
          </a:xfrm>
          <a:prstGeom prst="rect">
            <a:avLst/>
          </a:prstGeom>
        </p:spPr>
      </p:pic>
      <p:pic>
        <p:nvPicPr>
          <p:cNvPr id="16" name="Imagen 15" descr="Forma&#10;&#10;Descripción generada automáticamente con confianza baja">
            <a:extLst>
              <a:ext uri="{FF2B5EF4-FFF2-40B4-BE49-F238E27FC236}">
                <a16:creationId xmlns:a16="http://schemas.microsoft.com/office/drawing/2014/main" id="{5CCE3E44-F37C-A34F-AF72-7A9D5440D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501" y="2818492"/>
            <a:ext cx="2201186" cy="1394084"/>
          </a:xfrm>
          <a:prstGeom prst="rect">
            <a:avLst/>
          </a:prstGeom>
        </p:spPr>
      </p:pic>
      <p:pic>
        <p:nvPicPr>
          <p:cNvPr id="19" name="Imagen 1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432D6BA-9951-DC4D-9EAC-B110C9187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237" y="1795391"/>
            <a:ext cx="1448264" cy="243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16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RoboDK</a:t>
            </a:r>
            <a:endParaRPr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63174D-A913-43C0-8549-62A08E50D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3120" y="1231181"/>
            <a:ext cx="5250900" cy="1931700"/>
          </a:xfrm>
        </p:spPr>
        <p:txBody>
          <a:bodyPr/>
          <a:lstStyle/>
          <a:p>
            <a:r>
              <a:rPr lang="en-GB" dirty="0"/>
              <a:t>We need to create 6 cylinders on </a:t>
            </a:r>
            <a:r>
              <a:rPr lang="en-GB" dirty="0" err="1"/>
              <a:t>FreeCAD</a:t>
            </a:r>
            <a:r>
              <a:rPr lang="en-GB" dirty="0"/>
              <a:t> that corresponds to the 6 parts of the robot. </a:t>
            </a:r>
          </a:p>
          <a:p>
            <a:r>
              <a:rPr lang="en-GB" dirty="0"/>
              <a:t>For it to work, the parameters d and a must be the same as those shown below</a:t>
            </a:r>
          </a:p>
          <a:p>
            <a:r>
              <a:rPr lang="en-GB" dirty="0"/>
              <a:t>Important that the coordinate axes are the same in </a:t>
            </a:r>
            <a:r>
              <a:rPr lang="en-GB" dirty="0" err="1"/>
              <a:t>FreeCAD</a:t>
            </a:r>
            <a:r>
              <a:rPr lang="en-GB" dirty="0"/>
              <a:t> as in </a:t>
            </a:r>
            <a:r>
              <a:rPr lang="en-GB" dirty="0" err="1"/>
              <a:t>RoboDK</a:t>
            </a:r>
            <a:r>
              <a:rPr lang="en-GB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02C6B9-6C9D-4D0A-8543-3D05CF5F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635041"/>
            <a:ext cx="1759040" cy="32450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C24C4A4-7D36-45EF-A822-014D4BC9B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040" y="3006712"/>
            <a:ext cx="4521432" cy="18733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2EDB65E-DC39-D843-B2D8-221CBBDA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PUMA </a:t>
            </a:r>
            <a:r>
              <a:rPr lang="es-ES" dirty="0" err="1"/>
              <a:t>FreeCAD</a:t>
            </a:r>
            <a:endParaRPr lang="es-ES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AFB5AFF-ACF3-B44A-9D7E-E2BA410B96CC}"/>
              </a:ext>
            </a:extLst>
          </p:cNvPr>
          <p:cNvSpPr txBox="1">
            <a:spLocks/>
          </p:cNvSpPr>
          <p:nvPr/>
        </p:nvSpPr>
        <p:spPr>
          <a:xfrm>
            <a:off x="535993" y="1248817"/>
            <a:ext cx="304428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Link 5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EE07A7AD-26FF-3E49-8228-E76ED49ACE59}"/>
              </a:ext>
            </a:extLst>
          </p:cNvPr>
          <p:cNvSpPr txBox="1">
            <a:spLocks/>
          </p:cNvSpPr>
          <p:nvPr/>
        </p:nvSpPr>
        <p:spPr>
          <a:xfrm>
            <a:off x="5379720" y="1260513"/>
            <a:ext cx="304428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Link 6</a:t>
            </a: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0286517D-EAF7-2F4C-B16B-2D8584A5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7"/>
            <a:ext cx="1509409" cy="1214467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EDF480C-9BA1-E24D-A1FD-4A344337D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409" y="1712149"/>
            <a:ext cx="1976102" cy="3322650"/>
          </a:xfrm>
          <a:prstGeom prst="rect">
            <a:avLst/>
          </a:prstGeom>
        </p:spPr>
      </p:pic>
      <p:pic>
        <p:nvPicPr>
          <p:cNvPr id="10" name="Imagen 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78073B5A-E19B-5445-85D9-6A159E57C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122" y="1980622"/>
            <a:ext cx="1410483" cy="1392852"/>
          </a:xfrm>
          <a:prstGeom prst="rect">
            <a:avLst/>
          </a:prstGeom>
        </p:spPr>
      </p:pic>
      <p:pic>
        <p:nvPicPr>
          <p:cNvPr id="14" name="Imagen 1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B0D5FB8-0D68-D846-B48B-5FC40EABC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605" y="1621518"/>
            <a:ext cx="1984605" cy="341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23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2963EAB-8391-5E4B-AF33-13080D7C9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109650"/>
            <a:ext cx="6881447" cy="1931700"/>
          </a:xfrm>
        </p:spPr>
        <p:txBody>
          <a:bodyPr/>
          <a:lstStyle/>
          <a:p>
            <a:r>
              <a:rPr lang="es-ES" dirty="0"/>
              <a:t>In </a:t>
            </a:r>
            <a:r>
              <a:rPr lang="es-ES" dirty="0" err="1"/>
              <a:t>this</a:t>
            </a:r>
            <a:r>
              <a:rPr lang="es-ES" dirty="0"/>
              <a:t> case,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use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type</a:t>
            </a:r>
            <a:r>
              <a:rPr lang="es-ES" dirty="0"/>
              <a:t> robot: 6 axis industrial robot. </a:t>
            </a:r>
          </a:p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to define </a:t>
            </a:r>
            <a:r>
              <a:rPr lang="es-ES" dirty="0" err="1"/>
              <a:t>the</a:t>
            </a:r>
            <a:r>
              <a:rPr lang="es-ES" dirty="0"/>
              <a:t> DH </a:t>
            </a:r>
            <a:r>
              <a:rPr lang="es-ES" dirty="0" err="1"/>
              <a:t>parameters</a:t>
            </a:r>
            <a:r>
              <a:rPr lang="es-ES" dirty="0"/>
              <a:t> </a:t>
            </a:r>
            <a:r>
              <a:rPr lang="es-ES" dirty="0" err="1"/>
              <a:t>according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dimensions</a:t>
            </a:r>
            <a:r>
              <a:rPr lang="es-ES" dirty="0"/>
              <a:t> of </a:t>
            </a:r>
            <a:r>
              <a:rPr lang="es-ES" dirty="0" err="1"/>
              <a:t>each</a:t>
            </a:r>
            <a:r>
              <a:rPr lang="es-ES" dirty="0"/>
              <a:t> link. </a:t>
            </a:r>
            <a:r>
              <a:rPr lang="es-ES" dirty="0" err="1"/>
              <a:t>Finally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obtain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representation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RoboDK</a:t>
            </a:r>
            <a:r>
              <a:rPr lang="es-ES" dirty="0"/>
              <a:t>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1470C92-646D-1A4A-B03C-A4D43497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PUMA </a:t>
            </a:r>
            <a:r>
              <a:rPr lang="es-ES" dirty="0" err="1"/>
              <a:t>RoboDK</a:t>
            </a:r>
            <a:endParaRPr lang="es-ES" dirty="0"/>
          </a:p>
        </p:txBody>
      </p:sp>
      <p:pic>
        <p:nvPicPr>
          <p:cNvPr id="5" name="Imagen 4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1073028B-F5ED-BE49-8E7D-4B453B97E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88" y="2075500"/>
            <a:ext cx="3310774" cy="2958904"/>
          </a:xfrm>
          <a:prstGeom prst="rect">
            <a:avLst/>
          </a:prstGeo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7E0FC4A5-65E8-944A-9F1D-68AC3FA64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72" y="2075500"/>
            <a:ext cx="3105086" cy="295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10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26DBB3F-1707-CB4F-959B-CB8D344D9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288321"/>
            <a:ext cx="6603151" cy="1931700"/>
          </a:xfrm>
        </p:spPr>
        <p:txBody>
          <a:bodyPr/>
          <a:lstStyle/>
          <a:p>
            <a:r>
              <a:rPr lang="es-ES" dirty="0"/>
              <a:t>In </a:t>
            </a:r>
            <a:r>
              <a:rPr lang="es-ES" dirty="0" err="1"/>
              <a:t>the</a:t>
            </a:r>
            <a:r>
              <a:rPr lang="es-ES" dirty="0"/>
              <a:t> case of </a:t>
            </a:r>
            <a:r>
              <a:rPr lang="es-ES" dirty="0" err="1"/>
              <a:t>this</a:t>
            </a:r>
            <a:r>
              <a:rPr lang="es-ES" dirty="0"/>
              <a:t> robot,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download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stl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following</a:t>
            </a:r>
            <a:r>
              <a:rPr lang="es-ES" dirty="0"/>
              <a:t> </a:t>
            </a:r>
            <a:r>
              <a:rPr lang="es-ES" dirty="0" err="1"/>
              <a:t>repository</a:t>
            </a:r>
            <a:r>
              <a:rPr lang="es-ES" dirty="0"/>
              <a:t>: </a:t>
            </a:r>
            <a:r>
              <a:rPr lang="es-ES" dirty="0">
                <a:hlinkClick r:id="rId2"/>
              </a:rPr>
              <a:t>https://github.com/ybisk/robot</a:t>
            </a:r>
            <a:r>
              <a:rPr lang="es-ES" dirty="0"/>
              <a:t> </a:t>
            </a:r>
          </a:p>
          <a:p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to </a:t>
            </a:r>
            <a:r>
              <a:rPr lang="es-ES" dirty="0" err="1"/>
              <a:t>add</a:t>
            </a:r>
            <a:r>
              <a:rPr lang="es-ES" dirty="0"/>
              <a:t> a </a:t>
            </a:r>
            <a:r>
              <a:rPr lang="es-ES" dirty="0" err="1"/>
              <a:t>small</a:t>
            </a:r>
            <a:r>
              <a:rPr lang="es-ES" dirty="0"/>
              <a:t> </a:t>
            </a:r>
            <a:r>
              <a:rPr lang="es-ES" dirty="0" err="1"/>
              <a:t>cylinder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links to be </a:t>
            </a:r>
            <a:r>
              <a:rPr lang="es-ES" dirty="0" err="1"/>
              <a:t>able</a:t>
            </a:r>
            <a:r>
              <a:rPr lang="es-ES" dirty="0"/>
              <a:t> to </a:t>
            </a:r>
            <a:r>
              <a:rPr lang="es-ES" dirty="0" err="1"/>
              <a:t>perform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rotations</a:t>
            </a:r>
            <a:r>
              <a:rPr lang="es-ES" dirty="0"/>
              <a:t>.</a:t>
            </a:r>
          </a:p>
          <a:p>
            <a:r>
              <a:rPr lang="es-ES" dirty="0" err="1"/>
              <a:t>Then</a:t>
            </a:r>
            <a:r>
              <a:rPr lang="es-ES" dirty="0"/>
              <a:t>,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to combine ln_1 </a:t>
            </a:r>
            <a:r>
              <a:rPr lang="es-ES" dirty="0" err="1"/>
              <a:t>with</a:t>
            </a:r>
            <a:r>
              <a:rPr lang="es-ES" dirty="0"/>
              <a:t> Out_1, and ln_2 </a:t>
            </a:r>
            <a:r>
              <a:rPr lang="es-ES" dirty="0" err="1"/>
              <a:t>with</a:t>
            </a:r>
            <a:r>
              <a:rPr lang="es-ES" dirty="0"/>
              <a:t> Out_2. </a:t>
            </a:r>
          </a:p>
          <a:p>
            <a:endParaRPr lang="es-ES" dirty="0"/>
          </a:p>
          <a:p>
            <a:pPr marL="139700" indent="0">
              <a:buNone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9326014-BA75-1145-BA93-9922FEEC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DEXARM </a:t>
            </a:r>
            <a:r>
              <a:rPr lang="es-ES" dirty="0" err="1"/>
              <a:t>FreeCAD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7579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2963EAB-8391-5E4B-AF33-13080D7C9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895641"/>
            <a:ext cx="8042338" cy="1931700"/>
          </a:xfrm>
        </p:spPr>
        <p:txBody>
          <a:bodyPr/>
          <a:lstStyle/>
          <a:p>
            <a:r>
              <a:rPr lang="es-ES" dirty="0"/>
              <a:t>In </a:t>
            </a:r>
            <a:r>
              <a:rPr lang="es-ES" dirty="0" err="1"/>
              <a:t>this</a:t>
            </a:r>
            <a:r>
              <a:rPr lang="es-ES" dirty="0"/>
              <a:t> case,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use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type</a:t>
            </a:r>
            <a:r>
              <a:rPr lang="es-ES" dirty="0"/>
              <a:t> robot: 6 axis industrial robot.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joint</a:t>
            </a:r>
            <a:r>
              <a:rPr lang="es-ES" dirty="0"/>
              <a:t> 4 </a:t>
            </a:r>
            <a:r>
              <a:rPr lang="es-ES" dirty="0" err="1"/>
              <a:t>we</a:t>
            </a:r>
            <a:r>
              <a:rPr lang="es-ES" dirty="0"/>
              <a:t> define 0 </a:t>
            </a:r>
            <a:r>
              <a:rPr lang="es-ES" dirty="0" err="1"/>
              <a:t>degrees</a:t>
            </a:r>
            <a:r>
              <a:rPr lang="es-ES" dirty="0"/>
              <a:t>,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robot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perform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rotation</a:t>
            </a:r>
            <a:r>
              <a:rPr lang="es-ES" dirty="0"/>
              <a:t>. </a:t>
            </a:r>
            <a:r>
              <a:rPr lang="es-ES" dirty="0" err="1"/>
              <a:t>Also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tool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github</a:t>
            </a:r>
            <a:r>
              <a:rPr lang="es-ES" dirty="0"/>
              <a:t>. </a:t>
            </a:r>
          </a:p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to define </a:t>
            </a:r>
            <a:r>
              <a:rPr lang="es-ES" dirty="0" err="1"/>
              <a:t>the</a:t>
            </a:r>
            <a:r>
              <a:rPr lang="es-ES" dirty="0"/>
              <a:t> DH </a:t>
            </a:r>
            <a:r>
              <a:rPr lang="es-ES" dirty="0" err="1"/>
              <a:t>parameters</a:t>
            </a:r>
            <a:r>
              <a:rPr lang="es-ES" dirty="0"/>
              <a:t> </a:t>
            </a:r>
            <a:r>
              <a:rPr lang="es-ES" dirty="0" err="1"/>
              <a:t>according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dimensions</a:t>
            </a:r>
            <a:r>
              <a:rPr lang="es-ES" dirty="0"/>
              <a:t> of </a:t>
            </a:r>
            <a:r>
              <a:rPr lang="es-ES" dirty="0" err="1"/>
              <a:t>each</a:t>
            </a:r>
            <a:r>
              <a:rPr lang="es-ES" dirty="0"/>
              <a:t> link. </a:t>
            </a:r>
            <a:r>
              <a:rPr lang="es-ES" dirty="0" err="1"/>
              <a:t>Finally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obtain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representation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RoboDK</a:t>
            </a:r>
            <a:r>
              <a:rPr lang="es-ES" dirty="0"/>
              <a:t>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1470C92-646D-1A4A-B03C-A4D43497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3041"/>
            <a:ext cx="7704000" cy="612600"/>
          </a:xfrm>
        </p:spPr>
        <p:txBody>
          <a:bodyPr/>
          <a:lstStyle/>
          <a:p>
            <a:r>
              <a:rPr lang="es-ES" dirty="0"/>
              <a:t>DEXARM </a:t>
            </a:r>
            <a:r>
              <a:rPr lang="es-ES" dirty="0" err="1"/>
              <a:t>FreeCAD</a:t>
            </a:r>
            <a:endParaRPr lang="es-ES" dirty="0"/>
          </a:p>
        </p:txBody>
      </p:sp>
      <p:pic>
        <p:nvPicPr>
          <p:cNvPr id="6" name="Imagen 5" descr="Interfaz de usuario gráfica, Tabla&#10;&#10;Descripción generada automáticamente con confianza media">
            <a:extLst>
              <a:ext uri="{FF2B5EF4-FFF2-40B4-BE49-F238E27FC236}">
                <a16:creationId xmlns:a16="http://schemas.microsoft.com/office/drawing/2014/main" id="{66F8257F-8E42-8B40-B675-685E499CC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304" y="2075500"/>
            <a:ext cx="3139001" cy="3068000"/>
          </a:xfrm>
          <a:prstGeom prst="rect">
            <a:avLst/>
          </a:prstGeom>
        </p:spPr>
      </p:pic>
      <p:pic>
        <p:nvPicPr>
          <p:cNvPr id="9" name="Imagen 8" descr="Imagen que contiene lego, juguete&#10;&#10;Descripción generada automáticamente">
            <a:extLst>
              <a:ext uri="{FF2B5EF4-FFF2-40B4-BE49-F238E27FC236}">
                <a16:creationId xmlns:a16="http://schemas.microsoft.com/office/drawing/2014/main" id="{D1DA1B52-F12B-A64E-A5D4-67C19DF6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64" y="2129345"/>
            <a:ext cx="3374445" cy="29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4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63174D-A913-43C0-8549-62A08E50D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build</a:t>
            </a:r>
            <a:r>
              <a:rPr lang="es-ES" dirty="0"/>
              <a:t> </a:t>
            </a:r>
            <a:r>
              <a:rPr lang="es-ES" dirty="0" err="1"/>
              <a:t>something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,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correspondings</a:t>
            </a:r>
            <a:r>
              <a:rPr lang="es-ES" dirty="0"/>
              <a:t> a and d </a:t>
            </a:r>
            <a:r>
              <a:rPr lang="es-ES" dirty="0" err="1"/>
              <a:t>parameters</a:t>
            </a:r>
            <a:r>
              <a:rPr lang="es-ES" dirty="0"/>
              <a:t>. </a:t>
            </a:r>
          </a:p>
        </p:txBody>
      </p:sp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Construction of the model in FreeCAD</a:t>
            </a:r>
            <a:endParaRPr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39E6726-4ACA-4067-A00A-D61CA120F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1845037"/>
            <a:ext cx="8171676" cy="32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2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Construction of the model in FreeCAD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BF8A56-2C6A-401B-AFFD-077DDA432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" y="2816054"/>
            <a:ext cx="4335780" cy="2219524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EB9E60A0-B696-4127-B997-457B3EC5D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718861"/>
            <a:ext cx="6861900" cy="1931700"/>
          </a:xfrm>
        </p:spPr>
        <p:txBody>
          <a:bodyPr/>
          <a:lstStyle/>
          <a:p>
            <a:r>
              <a:rPr lang="en-GB" dirty="0"/>
              <a:t>First, you create a new document.</a:t>
            </a:r>
          </a:p>
          <a:p>
            <a:r>
              <a:rPr lang="en-GB" dirty="0"/>
              <a:t>Then, you select the function ‘Part’ and right now we can place the cylinders. </a:t>
            </a:r>
          </a:p>
          <a:p>
            <a:endParaRPr lang="en-GB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61DB05D-F893-43DA-8A13-15822BFC8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0" y="2816054"/>
            <a:ext cx="4663440" cy="22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83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Construction of the model in FreeCAD</a:t>
            </a:r>
            <a:endParaRPr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63174D-A913-43C0-8549-62A08E50D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543601"/>
            <a:ext cx="3044280" cy="1931700"/>
          </a:xfrm>
        </p:spPr>
        <p:txBody>
          <a:bodyPr/>
          <a:lstStyle/>
          <a:p>
            <a:r>
              <a:rPr lang="es-ES" dirty="0"/>
              <a:t>Base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EEB274BF-9AEA-4FFF-A86A-CFAC4E53719D}"/>
              </a:ext>
            </a:extLst>
          </p:cNvPr>
          <p:cNvSpPr txBox="1">
            <a:spLocks/>
          </p:cNvSpPr>
          <p:nvPr/>
        </p:nvSpPr>
        <p:spPr>
          <a:xfrm>
            <a:off x="4659540" y="1543601"/>
            <a:ext cx="304428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Link 1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FEA6FA5-5B78-4FE7-ADE1-DE57E72D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38" y="2031610"/>
            <a:ext cx="1744150" cy="107096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846604-4F00-4E5A-BDEA-3C5AAF264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02" y="3091106"/>
            <a:ext cx="1943200" cy="768389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9B42D4B-A907-4B67-BE32-9D51B2D3E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478" y="2038340"/>
            <a:ext cx="1684452" cy="106681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BF1D1FB-025C-49CB-86AE-A9EFC59AB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0428" y="3102579"/>
            <a:ext cx="1606633" cy="80014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77231A-3C43-41D2-AD43-3DD6E485AA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3719" y="1888489"/>
            <a:ext cx="2529078" cy="283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49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Construction of the model in FreeCAD</a:t>
            </a:r>
            <a:endParaRPr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63174D-A913-43C0-8549-62A08E50D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543601"/>
            <a:ext cx="3044280" cy="1931700"/>
          </a:xfrm>
        </p:spPr>
        <p:txBody>
          <a:bodyPr/>
          <a:lstStyle/>
          <a:p>
            <a:r>
              <a:rPr lang="es-ES" dirty="0"/>
              <a:t>Link 2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EEB274BF-9AEA-4FFF-A86A-CFAC4E53719D}"/>
              </a:ext>
            </a:extLst>
          </p:cNvPr>
          <p:cNvSpPr txBox="1">
            <a:spLocks/>
          </p:cNvSpPr>
          <p:nvPr/>
        </p:nvSpPr>
        <p:spPr>
          <a:xfrm>
            <a:off x="4659540" y="1543601"/>
            <a:ext cx="304428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Link 3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A822E44B-DF4C-4C56-B1FD-64BDA63E8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47" y="2082759"/>
            <a:ext cx="1085906" cy="158758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2643A3C-4E9B-42DD-A282-D196E8BAC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47" y="3670341"/>
            <a:ext cx="1524078" cy="768389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EAB6021-460D-4309-BAE5-F6B909380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125" y="2082759"/>
            <a:ext cx="2249252" cy="2607698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D7EEED7F-1C9E-47A4-831A-C856EF6D3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9540" y="2171679"/>
            <a:ext cx="1431744" cy="98489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663907B0-A0CD-4701-BC48-C1D915663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251" y="3156573"/>
            <a:ext cx="1530429" cy="800141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18981807-B8A0-4797-B906-5F1B6637F6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0695" y="1710386"/>
            <a:ext cx="2533619" cy="304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7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Construction of the model in FreeCAD</a:t>
            </a:r>
            <a:endParaRPr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63174D-A913-43C0-8549-62A08E50D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543601"/>
            <a:ext cx="3044280" cy="1931700"/>
          </a:xfrm>
        </p:spPr>
        <p:txBody>
          <a:bodyPr/>
          <a:lstStyle/>
          <a:p>
            <a:r>
              <a:rPr lang="es-ES" dirty="0"/>
              <a:t>Link 4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EEB274BF-9AEA-4FFF-A86A-CFAC4E53719D}"/>
              </a:ext>
            </a:extLst>
          </p:cNvPr>
          <p:cNvSpPr txBox="1">
            <a:spLocks/>
          </p:cNvSpPr>
          <p:nvPr/>
        </p:nvSpPr>
        <p:spPr>
          <a:xfrm>
            <a:off x="4659540" y="1543601"/>
            <a:ext cx="304428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Link 5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13D3EFA7-234E-42D0-A9D1-DB459A41A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45" y="1997030"/>
            <a:ext cx="1530429" cy="175904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A7FE49C-91F4-401F-9FC1-6721011E0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21" y="3756070"/>
            <a:ext cx="1473276" cy="83824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EDA8641-8A45-47D1-A267-07E32FEEC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950" y="1921712"/>
            <a:ext cx="2555957" cy="2950738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CD44E1BD-0A80-4002-9AB4-B121C9CD7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4461" y="1997030"/>
            <a:ext cx="2060603" cy="1012227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0EDCDFF6-F697-4300-AE81-2FD08FBB6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6557" y="3031937"/>
            <a:ext cx="1492327" cy="730288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971640C3-D9FC-4F86-BB72-0A794468F0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5064" y="1921712"/>
            <a:ext cx="2383363" cy="278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61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Construction of the model in FreeCAD</a:t>
            </a:r>
            <a:endParaRPr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63174D-A913-43C0-8549-62A08E50D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543601"/>
            <a:ext cx="3044280" cy="1931700"/>
          </a:xfrm>
        </p:spPr>
        <p:txBody>
          <a:bodyPr/>
          <a:lstStyle/>
          <a:p>
            <a:r>
              <a:rPr lang="es-ES" dirty="0"/>
              <a:t>Link 6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EEB274BF-9AEA-4FFF-A86A-CFAC4E53719D}"/>
              </a:ext>
            </a:extLst>
          </p:cNvPr>
          <p:cNvSpPr txBox="1">
            <a:spLocks/>
          </p:cNvSpPr>
          <p:nvPr/>
        </p:nvSpPr>
        <p:spPr>
          <a:xfrm>
            <a:off x="4659540" y="1543601"/>
            <a:ext cx="304428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Link 7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96CDB4-365D-4A9D-8B98-D3D771FBB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45" y="1996652"/>
            <a:ext cx="999595" cy="9995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E821604-8D4F-4DDC-8CF8-818F257CB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5" y="2996247"/>
            <a:ext cx="1606633" cy="80649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3DB4119-D81A-4C3D-89A9-0C2F824CD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876" y="1920932"/>
            <a:ext cx="2291159" cy="27172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AF1A4A3-427F-4565-AB24-C5486C6F0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0156" y="1920932"/>
            <a:ext cx="983766" cy="8394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7B03139-A211-4575-B1F7-CD0B37DF75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785165"/>
            <a:ext cx="1511378" cy="80649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E445F8B-C89E-48F7-AD04-4D12C811B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134" y="1777501"/>
            <a:ext cx="2661494" cy="300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06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Construction of the model in FreeCAD</a:t>
            </a:r>
            <a:endParaRPr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63174D-A913-43C0-8549-62A08E50D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383581"/>
            <a:ext cx="8248740" cy="1931700"/>
          </a:xfrm>
        </p:spPr>
        <p:txBody>
          <a:bodyPr/>
          <a:lstStyle/>
          <a:p>
            <a:r>
              <a:rPr lang="es-ES" dirty="0" err="1"/>
              <a:t>Finally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export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parts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format</a:t>
            </a:r>
            <a:r>
              <a:rPr lang="es-ES" dirty="0"/>
              <a:t> ‘.</a:t>
            </a:r>
            <a:r>
              <a:rPr lang="es-ES" dirty="0" err="1"/>
              <a:t>stl</a:t>
            </a:r>
            <a:r>
              <a:rPr lang="es-ES" dirty="0"/>
              <a:t>’.</a:t>
            </a:r>
          </a:p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cylinders</a:t>
            </a:r>
            <a:r>
              <a:rPr lang="es-ES" dirty="0"/>
              <a:t> and </a:t>
            </a:r>
            <a:r>
              <a:rPr lang="es-ES" dirty="0" err="1"/>
              <a:t>then</a:t>
            </a:r>
            <a:r>
              <a:rPr lang="es-ES" dirty="0"/>
              <a:t>, ‘File’ </a:t>
            </a:r>
            <a:r>
              <a:rPr lang="es-ES" dirty="0">
                <a:sym typeface="Wingdings" panose="05000000000000000000" pitchFamily="2" charset="2"/>
              </a:rPr>
              <a:t> ‘</a:t>
            </a:r>
            <a:r>
              <a:rPr lang="es-ES" dirty="0" err="1">
                <a:sym typeface="Wingdings" panose="05000000000000000000" pitchFamily="2" charset="2"/>
              </a:rPr>
              <a:t>Export</a:t>
            </a:r>
            <a:r>
              <a:rPr lang="es-ES" dirty="0">
                <a:sym typeface="Wingdings" panose="05000000000000000000" pitchFamily="2" charset="2"/>
              </a:rPr>
              <a:t>’  and </a:t>
            </a:r>
            <a:r>
              <a:rPr lang="es-ES" dirty="0" err="1">
                <a:sym typeface="Wingdings" panose="05000000000000000000" pitchFamily="2" charset="2"/>
              </a:rPr>
              <a:t>select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.</a:t>
            </a:r>
            <a:r>
              <a:rPr lang="es-ES" dirty="0" err="1">
                <a:sym typeface="Wingdings" panose="05000000000000000000" pitchFamily="2" charset="2"/>
              </a:rPr>
              <a:t>stl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format</a:t>
            </a:r>
            <a:r>
              <a:rPr lang="es-ES" dirty="0">
                <a:sym typeface="Wingdings" panose="05000000000000000000" pitchFamily="2" charset="2"/>
              </a:rPr>
              <a:t>. </a:t>
            </a:r>
          </a:p>
          <a:p>
            <a:endParaRPr lang="es-ES" dirty="0">
              <a:sym typeface="Wingdings" panose="05000000000000000000" pitchFamily="2" charset="2"/>
            </a:endParaRPr>
          </a:p>
          <a:p>
            <a:r>
              <a:rPr lang="es-ES" dirty="0">
                <a:sym typeface="Wingdings" panose="05000000000000000000" pitchFamily="2" charset="2"/>
              </a:rPr>
              <a:t>TIP: </a:t>
            </a:r>
            <a:r>
              <a:rPr lang="es-ES" dirty="0" err="1">
                <a:sym typeface="Wingdings" panose="05000000000000000000" pitchFamily="2" charset="2"/>
              </a:rPr>
              <a:t>to</a:t>
            </a:r>
            <a:r>
              <a:rPr lang="es-ES" dirty="0">
                <a:sym typeface="Wingdings" panose="05000000000000000000" pitchFamily="2" charset="2"/>
              </a:rPr>
              <a:t> combine </a:t>
            </a:r>
            <a:r>
              <a:rPr lang="es-ES" dirty="0" err="1">
                <a:sym typeface="Wingdings" panose="05000000000000000000" pitchFamily="2" charset="2"/>
              </a:rPr>
              <a:t>different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structures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on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FreeCAD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we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need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to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go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on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function</a:t>
            </a:r>
            <a:r>
              <a:rPr lang="es-ES" dirty="0">
                <a:sym typeface="Wingdings" panose="05000000000000000000" pitchFamily="2" charset="2"/>
              </a:rPr>
              <a:t> ‘</a:t>
            </a:r>
            <a:r>
              <a:rPr lang="es-ES" dirty="0" err="1">
                <a:sym typeface="Wingdings" panose="05000000000000000000" pitchFamily="2" charset="2"/>
              </a:rPr>
              <a:t>Part</a:t>
            </a:r>
            <a:r>
              <a:rPr lang="es-ES" dirty="0">
                <a:sym typeface="Wingdings" panose="05000000000000000000" pitchFamily="2" charset="2"/>
              </a:rPr>
              <a:t>’, </a:t>
            </a:r>
            <a:r>
              <a:rPr lang="es-ES" dirty="0" err="1">
                <a:sym typeface="Wingdings" panose="05000000000000000000" pitchFamily="2" charset="2"/>
              </a:rPr>
              <a:t>select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structures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that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we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want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to</a:t>
            </a:r>
            <a:r>
              <a:rPr lang="es-ES" dirty="0">
                <a:sym typeface="Wingdings" panose="05000000000000000000" pitchFamily="2" charset="2"/>
              </a:rPr>
              <a:t> combine, </a:t>
            </a:r>
            <a:r>
              <a:rPr lang="es-ES" dirty="0" err="1">
                <a:sym typeface="Wingdings" panose="05000000000000000000" pitchFamily="2" charset="2"/>
              </a:rPr>
              <a:t>then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click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on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in the two little arrows shown in the image on the left</a:t>
            </a:r>
            <a:r>
              <a:rPr lang="es-ES" dirty="0">
                <a:sym typeface="Wingdings" panose="05000000000000000000" pitchFamily="2" charset="2"/>
              </a:rPr>
              <a:t> and </a:t>
            </a:r>
            <a:r>
              <a:rPr lang="es-ES" dirty="0" err="1">
                <a:sym typeface="Wingdings" panose="05000000000000000000" pitchFamily="2" charset="2"/>
              </a:rPr>
              <a:t>finally</a:t>
            </a:r>
            <a:r>
              <a:rPr lang="es-ES" dirty="0">
                <a:sym typeface="Wingdings" panose="05000000000000000000" pitchFamily="2" charset="2"/>
              </a:rPr>
              <a:t>, </a:t>
            </a:r>
            <a:r>
              <a:rPr lang="es-ES" dirty="0" err="1">
                <a:sym typeface="Wingdings" panose="05000000000000000000" pitchFamily="2" charset="2"/>
              </a:rPr>
              <a:t>select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item</a:t>
            </a:r>
            <a:r>
              <a:rPr lang="es-ES" dirty="0">
                <a:sym typeface="Wingdings" panose="05000000000000000000" pitchFamily="2" charset="2"/>
              </a:rPr>
              <a:t> show in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image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on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right</a:t>
            </a:r>
            <a:r>
              <a:rPr lang="es-ES" dirty="0">
                <a:sym typeface="Wingdings" panose="05000000000000000000" pitchFamily="2" charset="2"/>
              </a:rPr>
              <a:t>. 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C12605-F956-4EA2-874C-B3EF608B8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" y="3020484"/>
            <a:ext cx="4457700" cy="199643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EF0FDA2-74C9-45F1-A790-DB03D4297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132" y="3212771"/>
            <a:ext cx="1644735" cy="154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62086"/>
      </p:ext>
    </p:extLst>
  </p:cSld>
  <p:clrMapOvr>
    <a:masterClrMapping/>
  </p:clrMapOvr>
</p:sld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713</Words>
  <Application>Microsoft Office PowerPoint</Application>
  <PresentationFormat>Presentación en pantalla (16:9)</PresentationFormat>
  <Paragraphs>75</Paragraphs>
  <Slides>23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Poppins Black</vt:lpstr>
      <vt:lpstr>Palanquin Dark</vt:lpstr>
      <vt:lpstr>Poppins</vt:lpstr>
      <vt:lpstr>Robotic Workshop by Slidesgo</vt:lpstr>
      <vt:lpstr>Create 6-axis collaborative robot in RoboDK and FreeCAD</vt:lpstr>
      <vt:lpstr>RoboDK</vt:lpstr>
      <vt:lpstr>Construction of the model in FreeCAD</vt:lpstr>
      <vt:lpstr>Construction of the model in FreeCAD</vt:lpstr>
      <vt:lpstr>Construction of the model in FreeCAD</vt:lpstr>
      <vt:lpstr>Construction of the model in FreeCAD</vt:lpstr>
      <vt:lpstr>Construction of the model in FreeCAD</vt:lpstr>
      <vt:lpstr>Construction of the model in FreeCAD</vt:lpstr>
      <vt:lpstr>Construction of the model in FreeCAD</vt:lpstr>
      <vt:lpstr>RoboDK</vt:lpstr>
      <vt:lpstr>RoboDK</vt:lpstr>
      <vt:lpstr>UR5e FreeCAD</vt:lpstr>
      <vt:lpstr>UR5e FreeCAD</vt:lpstr>
      <vt:lpstr>UR5e FreeCAD</vt:lpstr>
      <vt:lpstr>UR5e FreeCAD</vt:lpstr>
      <vt:lpstr>UR5e RoboDK</vt:lpstr>
      <vt:lpstr>PUMA FreeCAD</vt:lpstr>
      <vt:lpstr>PUMA FreeCAD</vt:lpstr>
      <vt:lpstr>PUMA FreeCAD</vt:lpstr>
      <vt:lpstr>PUMA FreeCAD</vt:lpstr>
      <vt:lpstr>PUMA RoboDK</vt:lpstr>
      <vt:lpstr>DEXARM FreeCAD</vt:lpstr>
      <vt:lpstr>DEXARM FreeCAD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6-axis collaborative robot in RoboDK and FreeCAD</dc:title>
  <dc:creator>Mónica Venteo Benavente</dc:creator>
  <cp:lastModifiedBy>Dr. Manel Puig i Vidal</cp:lastModifiedBy>
  <cp:revision>6</cp:revision>
  <dcterms:modified xsi:type="dcterms:W3CDTF">2022-07-22T16:33:14Z</dcterms:modified>
</cp:coreProperties>
</file>